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2" r:id="rId1"/>
  </p:sldMasterIdLst>
  <p:notesMasterIdLst>
    <p:notesMasterId r:id="rId8"/>
  </p:notesMasterIdLst>
  <p:handoutMasterIdLst>
    <p:handoutMasterId r:id="rId9"/>
  </p:handoutMasterIdLst>
  <p:sldIdLst>
    <p:sldId id="398" r:id="rId2"/>
    <p:sldId id="316" r:id="rId3"/>
    <p:sldId id="362" r:id="rId4"/>
    <p:sldId id="400" r:id="rId5"/>
    <p:sldId id="372" r:id="rId6"/>
    <p:sldId id="393" r:id="rId7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576">
          <p15:clr>
            <a:srgbClr val="A4A3A4"/>
          </p15:clr>
        </p15:guide>
        <p15:guide id="4" orient="horz" pos="1104">
          <p15:clr>
            <a:srgbClr val="A4A3A4"/>
          </p15:clr>
        </p15:guide>
        <p15:guide id="5" orient="horz" pos="1440">
          <p15:clr>
            <a:srgbClr val="A4A3A4"/>
          </p15:clr>
        </p15:guide>
        <p15:guide id="6" orient="horz" pos="1776">
          <p15:clr>
            <a:srgbClr val="A4A3A4"/>
          </p15:clr>
        </p15:guide>
        <p15:guide id="7" pos="144">
          <p15:clr>
            <a:srgbClr val="A4A3A4"/>
          </p15:clr>
        </p15:guide>
        <p15:guide id="8" pos="2880">
          <p15:clr>
            <a:srgbClr val="A4A3A4"/>
          </p15:clr>
        </p15:guide>
        <p15:guide id="9" pos="384">
          <p15:clr>
            <a:srgbClr val="A4A3A4"/>
          </p15:clr>
        </p15:guide>
        <p15:guide id="10" pos="816">
          <p15:clr>
            <a:srgbClr val="A4A3A4"/>
          </p15:clr>
        </p15:guide>
        <p15:guide id="11" pos="10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887E"/>
    <a:srgbClr val="D1300D"/>
    <a:srgbClr val="B9B9B9"/>
    <a:srgbClr val="AA2B15"/>
    <a:srgbClr val="AEB9B1"/>
    <a:srgbClr val="4F6F92"/>
    <a:srgbClr val="F7F7F7"/>
    <a:srgbClr val="004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3" autoAdjust="0"/>
    <p:restoredTop sz="92675" autoAdjust="0"/>
  </p:normalViewPr>
  <p:slideViewPr>
    <p:cSldViewPr>
      <p:cViewPr varScale="1">
        <p:scale>
          <a:sx n="100" d="100"/>
          <a:sy n="100" d="100"/>
        </p:scale>
        <p:origin x="1384" y="168"/>
      </p:cViewPr>
      <p:guideLst>
        <p:guide orient="horz" pos="2304"/>
        <p:guide orient="horz" pos="144"/>
        <p:guide orient="horz" pos="576"/>
        <p:guide orient="horz" pos="1104"/>
        <p:guide orient="horz" pos="1440"/>
        <p:guide orient="horz" pos="1776"/>
        <p:guide pos="144"/>
        <p:guide pos="2880"/>
        <p:guide pos="384"/>
        <p:guide pos="816"/>
        <p:guide pos="10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3096" y="-12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82450-CDC1-452C-8C04-A1F162470BF2}" type="datetimeFigureOut">
              <a:rPr lang="en-US" smtClean="0"/>
              <a:t>8/30/17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988BA-E5EA-490C-B919-EF00DD055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00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B26855-4232-C547-B9AA-E245B157BB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69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E0F0A62E-A63C-7A47-A368-858076E0101A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309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E0F0A62E-A63C-7A47-A368-858076E0101A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35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9294E1C-1463-1D48-BFD3-054E8F641DFF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962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029A-F6C3-B94A-AA28-4400B84C1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2"/>
          <p:cNvSpPr>
            <a:spLocks noChangeArrowheads="1"/>
          </p:cNvSpPr>
          <p:nvPr userDrawn="1"/>
        </p:nvSpPr>
        <p:spPr bwMode="auto">
          <a:xfrm>
            <a:off x="0" y="762000"/>
            <a:ext cx="9144000" cy="7620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86A39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3" descr="C:\Documents and Settings\dking\Desktop\55823Reece_Marketing_Cover\55823Reece9e_webdev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2" t="38251" r="-262" b="23915"/>
          <a:stretch>
            <a:fillRect/>
          </a:stretch>
        </p:blipFill>
        <p:spPr bwMode="auto">
          <a:xfrm>
            <a:off x="0" y="1512888"/>
            <a:ext cx="9170988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4F6F9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1588" y="0"/>
            <a:ext cx="9145587" cy="763588"/>
          </a:xfrm>
          <a:prstGeom prst="rect">
            <a:avLst/>
          </a:prstGeom>
          <a:solidFill>
            <a:srgbClr val="BABAB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86A39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algn="ctr" eaLnBrk="1" hangingPunct="1">
              <a:defRPr/>
            </a:pPr>
            <a:r>
              <a:rPr lang="en-US" sz="1600" b="1" smtClean="0">
                <a:latin typeface="Times New Roman" pitchFamily="84" charset="0"/>
                <a:cs typeface="Times New Roman" pitchFamily="84" charset="0"/>
              </a:rPr>
              <a:t>LECTURE PRESENTATIONS</a:t>
            </a:r>
            <a:endParaRPr lang="en-US" sz="1600" smtClean="0">
              <a:latin typeface="Times New Roman" pitchFamily="84" charset="0"/>
              <a:cs typeface="Times New Roman" pitchFamily="84" charset="0"/>
            </a:endParaRPr>
          </a:p>
          <a:p>
            <a:pPr algn="ctr" eaLnBrk="1" hangingPunct="1">
              <a:defRPr/>
            </a:pPr>
            <a:r>
              <a:rPr lang="en-US" sz="1600" smtClean="0">
                <a:latin typeface="Times New Roman" pitchFamily="84" charset="0"/>
                <a:cs typeface="Times New Roman" pitchFamily="84" charset="0"/>
              </a:rPr>
              <a:t>For CAMPBELL BIOLOGY, NINTH EDITION</a:t>
            </a:r>
            <a:endParaRPr lang="en-US" sz="1600" b="1" i="1" smtClean="0">
              <a:latin typeface="Times New Roman" pitchFamily="84" charset="0"/>
              <a:cs typeface="Times New Roman" pitchFamily="84" charset="0"/>
            </a:endParaRPr>
          </a:p>
          <a:p>
            <a:pPr algn="ctr" eaLnBrk="1" hangingPunct="1">
              <a:defRPr/>
            </a:pPr>
            <a:r>
              <a:rPr lang="en-US" sz="1200" smtClean="0">
                <a:latin typeface="Times New Roman" pitchFamily="84" charset="0"/>
                <a:cs typeface="Times New Roman" pitchFamily="84" charset="0"/>
              </a:rPr>
              <a:t>Jane B. Reece, Lisa A. Urry, Michael L. Cain, Steven A. Wasserman, Peter V. Minorsky, Robert B. Jackson</a:t>
            </a:r>
          </a:p>
        </p:txBody>
      </p:sp>
      <p:sp>
        <p:nvSpPr>
          <p:cNvPr id="11" name="Rectangle 3"/>
          <p:cNvSpPr>
            <a:spLocks noChangeArrowheads="1"/>
          </p:cNvSpPr>
          <p:nvPr userDrawn="1"/>
        </p:nvSpPr>
        <p:spPr bwMode="auto">
          <a:xfrm>
            <a:off x="6705600" y="5562600"/>
            <a:ext cx="2362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sz="1600" b="1">
                <a:solidFill>
                  <a:schemeClr val="bg1"/>
                </a:solidFill>
                <a:latin typeface="Times New Roman" charset="0"/>
              </a:rPr>
              <a:t>Lectures by</a:t>
            </a:r>
          </a:p>
          <a:p>
            <a:pPr algn="r"/>
            <a:r>
              <a:rPr lang="en-US" sz="1600" b="1">
                <a:solidFill>
                  <a:schemeClr val="bg1"/>
                </a:solidFill>
                <a:latin typeface="Times New Roman" charset="0"/>
              </a:rPr>
              <a:t>Erin Barley</a:t>
            </a:r>
          </a:p>
          <a:p>
            <a:pPr algn="r"/>
            <a:r>
              <a:rPr lang="en-US" sz="1600" b="1">
                <a:solidFill>
                  <a:schemeClr val="bg1"/>
                </a:solidFill>
                <a:latin typeface="Times New Roman" charset="0"/>
              </a:rPr>
              <a:t>Kathleen Fitzpatrick</a:t>
            </a:r>
          </a:p>
        </p:txBody>
      </p:sp>
    </p:spTree>
    <p:extLst>
      <p:ext uri="{BB962C8B-B14F-4D97-AF65-F5344CB8AC3E}">
        <p14:creationId xmlns:p14="http://schemas.microsoft.com/office/powerpoint/2010/main" val="36847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306A-7691-EF44-8F77-03AB852098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2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6EEB-D81C-764F-9947-F4D007EACF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8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BE19-D927-704D-9298-0F997BDEE8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3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E31E-0EAD-4B43-B742-1F223E2C43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97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2E53-3B78-E946-9FBC-E29E66380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6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D5A7-CA1B-FC4A-AFA0-E6A0A0258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9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15738-BF97-4D46-90DC-4662F97E5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1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07EB-164D-9140-B9DF-C1C119CFAC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44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1D8E-9D2E-EE4C-BE64-64F17E2C2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8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E645B-8FBE-E541-881A-68161C1ACA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8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89992-4F49-5C40-BB4D-8A8177B8A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3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UbQ0RxQu2g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neuron.illinois.edu/games/mouse-actogram-model" TargetMode="External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Behaviors Governed by circadian &amp; Circannual rhythm</a:t>
            </a:r>
            <a:endParaRPr lang="en-US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39 </a:t>
            </a:r>
            <a:r>
              <a:rPr lang="en-US" smtClean="0"/>
              <a:t>&amp; 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551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Times New Roman" charset="0"/>
                <a:ea typeface="ヒラギノ角ゴ Pro W3" charset="0"/>
                <a:hlinkClick r:id="rId2"/>
              </a:rPr>
              <a:t>Circadian Rhythm</a:t>
            </a:r>
            <a:endParaRPr lang="en-US" dirty="0">
              <a:latin typeface="Times New Roman" charset="0"/>
              <a:ea typeface="ヒラギノ角ゴ Pro W3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0838" indent="-350838">
              <a:lnSpc>
                <a:spcPct val="90000"/>
              </a:lnSpc>
            </a:pPr>
            <a:r>
              <a:rPr lang="en-US" sz="2800" dirty="0">
                <a:latin typeface="Arial" charset="0"/>
                <a:ea typeface="ヒラギノ角ゴ Pro W3" charset="0"/>
              </a:rPr>
              <a:t>Physiological </a:t>
            </a:r>
            <a:r>
              <a:rPr lang="en-US" sz="2800" dirty="0" smtClean="0">
                <a:latin typeface="Arial" charset="0"/>
                <a:ea typeface="ヒラギノ角ゴ Pro W3" charset="0"/>
              </a:rPr>
              <a:t>cycle </a:t>
            </a:r>
            <a:r>
              <a:rPr lang="en-US" sz="2800" dirty="0" smtClean="0"/>
              <a:t>that </a:t>
            </a:r>
            <a:r>
              <a:rPr lang="en-US" sz="2800" dirty="0"/>
              <a:t>displays an endogenous, entrainable oscillation of about 24 hours</a:t>
            </a:r>
            <a:r>
              <a:rPr lang="en-US" sz="2800" dirty="0" smtClean="0"/>
              <a:t>.</a:t>
            </a:r>
            <a:endParaRPr lang="en-US" sz="2400" dirty="0">
              <a:latin typeface="Arial" charset="0"/>
              <a:ea typeface="ヒラギノ角ゴ Pro W3" charset="0"/>
            </a:endParaRPr>
          </a:p>
        </p:txBody>
      </p:sp>
      <p:grpSp>
        <p:nvGrpSpPr>
          <p:cNvPr id="64516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4518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64517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4" descr="40_09aHumanCircRhythm-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71800"/>
            <a:ext cx="4485439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40_09bHumanCircRhythm-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822" y="3048000"/>
            <a:ext cx="456917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1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8613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68612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dirty="0" err="1" smtClean="0"/>
              <a:t>Suprachiasmatic</a:t>
            </a:r>
            <a:r>
              <a:rPr lang="en-US" dirty="0" smtClean="0"/>
              <a:t> Nucleus (SCN)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52600"/>
            <a:ext cx="7543800" cy="46394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Times New Roman" charset="0"/>
                <a:ea typeface="ヒラギノ角ゴ Pro W3" charset="0"/>
              </a:rPr>
              <a:t>Deviation From 24-Hour Clock</a:t>
            </a:r>
            <a:endParaRPr lang="en-US" dirty="0">
              <a:solidFill>
                <a:schemeClr val="tx1"/>
              </a:solidFill>
              <a:latin typeface="Times New Roman" charset="0"/>
              <a:ea typeface="ヒラギノ角ゴ Pro W3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800600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Mouse Actogram Model</a:t>
            </a:r>
            <a:endParaRPr lang="en-US" dirty="0"/>
          </a:p>
        </p:txBody>
      </p:sp>
      <p:grpSp>
        <p:nvGrpSpPr>
          <p:cNvPr id="8806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8070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8806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2" descr="Image result for sleep movements in bean plants actogram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056"/>
          <a:stretch/>
        </p:blipFill>
        <p:spPr bwMode="auto">
          <a:xfrm>
            <a:off x="4343400" y="1417638"/>
            <a:ext cx="4158628" cy="486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10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" y="525463"/>
            <a:ext cx="8534400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Times New Roman" charset="0"/>
                <a:ea typeface="ヒラギノ角ゴ Pro W3" charset="0"/>
              </a:rPr>
              <a:t>Photoreceptors in Plants</a:t>
            </a:r>
            <a:endParaRPr lang="en-US" dirty="0">
              <a:solidFill>
                <a:schemeClr val="tx1"/>
              </a:solidFill>
              <a:latin typeface="Times New Roman" charset="0"/>
              <a:ea typeface="ヒラギノ角ゴ Pro W3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85888"/>
            <a:ext cx="4648200" cy="4786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ヒラギノ角ゴ Pro W3" charset="0"/>
              </a:rPr>
              <a:t>Blue-light photoreceptors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Arial" charset="0"/>
                <a:ea typeface="ヒラギノ角ゴ Pro W3" charset="0"/>
              </a:rPr>
              <a:t>Stomatal opening</a:t>
            </a:r>
          </a:p>
          <a:p>
            <a:pPr>
              <a:lnSpc>
                <a:spcPct val="90000"/>
              </a:lnSpc>
            </a:pPr>
            <a:endParaRPr lang="en-US" sz="3200" dirty="0" smtClean="0">
              <a:latin typeface="Arial" charset="0"/>
              <a:ea typeface="ヒラギノ角ゴ Pro W3" charset="0"/>
            </a:endParaRPr>
          </a:p>
          <a:p>
            <a:pPr>
              <a:lnSpc>
                <a:spcPct val="90000"/>
              </a:lnSpc>
            </a:pPr>
            <a:r>
              <a:rPr lang="en-US" sz="3200" dirty="0" err="1" smtClean="0">
                <a:latin typeface="Arial" charset="0"/>
                <a:ea typeface="ヒラギノ角ゴ Pro W3" charset="0"/>
              </a:rPr>
              <a:t>Phytochromes</a:t>
            </a:r>
            <a:endParaRPr lang="en-US" sz="3200" dirty="0" smtClean="0">
              <a:latin typeface="Arial" charset="0"/>
              <a:ea typeface="ヒラギノ角ゴ Pro W3" charset="0"/>
            </a:endParaRPr>
          </a:p>
          <a:p>
            <a:pPr lvl="2"/>
            <a:r>
              <a:rPr lang="en-US" sz="2000" dirty="0" smtClean="0">
                <a:latin typeface="Arial" charset="0"/>
                <a:ea typeface="ヒラギノ角ゴ Pro W3" charset="0"/>
              </a:rPr>
              <a:t>Sleep movements</a:t>
            </a:r>
          </a:p>
          <a:p>
            <a:pPr lvl="2"/>
            <a:r>
              <a:rPr lang="en-US" sz="2000" dirty="0" smtClean="0">
                <a:latin typeface="Arial" charset="0"/>
                <a:ea typeface="ヒラギノ角ゴ Pro W3" charset="0"/>
              </a:rPr>
              <a:t>Seed germination</a:t>
            </a:r>
          </a:p>
        </p:txBody>
      </p:sp>
      <p:grpSp>
        <p:nvGrpSpPr>
          <p:cNvPr id="8806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8070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8806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719" y="1101887"/>
            <a:ext cx="2057400" cy="2057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2806" y="4889499"/>
            <a:ext cx="2208650" cy="1524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3256745"/>
            <a:ext cx="3426262" cy="159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20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ea typeface="ヒラギノ角ゴ Pro W3" charset="0"/>
              </a:rPr>
              <a:t>Plant Response </a:t>
            </a:r>
            <a:r>
              <a:rPr lang="en-US" dirty="0">
                <a:latin typeface="Times New Roman" charset="0"/>
                <a:ea typeface="ヒラギノ角ゴ Pro W3" charset="0"/>
              </a:rPr>
              <a:t>to Seasons</a:t>
            </a:r>
            <a:endParaRPr lang="en-US" dirty="0">
              <a:solidFill>
                <a:schemeClr val="tx1"/>
              </a:solidFill>
              <a:latin typeface="Times New Roman" charset="0"/>
              <a:ea typeface="ヒラギノ角ゴ Pro W3" charset="0"/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4724400" cy="49530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dirty="0" smtClean="0">
                <a:latin typeface="Arial" charset="0"/>
                <a:ea typeface="ヒラギノ角ゴ Pro W3" charset="0"/>
              </a:rPr>
              <a:t>Photoperiod</a:t>
            </a:r>
            <a:endParaRPr lang="en-US" sz="2400" dirty="0">
              <a:latin typeface="Arial" charset="0"/>
              <a:ea typeface="ヒラギノ角ゴ Pro W3" charset="0"/>
            </a:endParaRPr>
          </a:p>
          <a:p>
            <a:pPr lvl="1" eaLnBrk="1" hangingPunct="1"/>
            <a:r>
              <a:rPr lang="en-US" sz="2400" dirty="0">
                <a:latin typeface="Arial" charset="0"/>
                <a:ea typeface="ヒラギノ角ゴ Pro W3" charset="0"/>
              </a:rPr>
              <a:t>R</a:t>
            </a:r>
            <a:r>
              <a:rPr lang="en-US" sz="2400" dirty="0" smtClean="0">
                <a:latin typeface="Arial" charset="0"/>
                <a:ea typeface="ヒラギノ角ゴ Pro W3" charset="0"/>
              </a:rPr>
              <a:t>elative </a:t>
            </a:r>
            <a:r>
              <a:rPr lang="en-US" sz="2400" dirty="0">
                <a:latin typeface="Arial" charset="0"/>
                <a:ea typeface="ヒラギノ角ゴ Pro W3" charset="0"/>
              </a:rPr>
              <a:t>lengths of night and </a:t>
            </a:r>
            <a:r>
              <a:rPr lang="en-US" sz="2400" dirty="0" smtClean="0">
                <a:latin typeface="Arial" charset="0"/>
                <a:ea typeface="ヒラギノ角ゴ Pro W3" charset="0"/>
              </a:rPr>
              <a:t>day</a:t>
            </a:r>
          </a:p>
          <a:p>
            <a:pPr lvl="1" eaLnBrk="1" hangingPunct="1"/>
            <a:r>
              <a:rPr lang="en-US" sz="2400" dirty="0" err="1" smtClean="0">
                <a:latin typeface="Arial" charset="0"/>
                <a:ea typeface="ヒラギノ角ゴ Pro W3" charset="0"/>
              </a:rPr>
              <a:t>Photoperiodism</a:t>
            </a:r>
            <a:r>
              <a:rPr lang="en-US" sz="2400" b="1" dirty="0" smtClean="0">
                <a:latin typeface="Arial" charset="0"/>
                <a:ea typeface="ヒラギノ角ゴ Pro W3" charset="0"/>
              </a:rPr>
              <a:t> </a:t>
            </a:r>
            <a:r>
              <a:rPr lang="en-US" sz="2400" dirty="0" smtClean="0">
                <a:latin typeface="Arial" charset="0"/>
                <a:ea typeface="ヒラギノ角ゴ Pro W3" charset="0"/>
                <a:sym typeface="Wingdings"/>
              </a:rPr>
              <a:t> </a:t>
            </a:r>
            <a:r>
              <a:rPr lang="en-US" sz="2400" dirty="0" smtClean="0">
                <a:latin typeface="Arial" charset="0"/>
                <a:ea typeface="ヒラギノ角ゴ Pro W3" charset="0"/>
              </a:rPr>
              <a:t>physiological response</a:t>
            </a:r>
          </a:p>
          <a:p>
            <a:pPr eaLnBrk="1" hangingPunct="1"/>
            <a:endParaRPr lang="en-US" sz="2800" b="1" dirty="0" smtClean="0">
              <a:latin typeface="Arial" charset="0"/>
              <a:ea typeface="ヒラギノ角ゴ Pro W3" charset="0"/>
            </a:endParaRPr>
          </a:p>
          <a:p>
            <a:pPr eaLnBrk="1" hangingPunct="1"/>
            <a:r>
              <a:rPr lang="en-US" sz="2400" b="1" dirty="0" smtClean="0">
                <a:latin typeface="Arial" charset="0"/>
                <a:ea typeface="ヒラギノ角ゴ Pro W3" charset="0"/>
              </a:rPr>
              <a:t>Short-day</a:t>
            </a:r>
            <a:endParaRPr lang="en-US" sz="2400" b="1" dirty="0">
              <a:latin typeface="Arial" charset="0"/>
              <a:ea typeface="ヒラギノ角ゴ Pro W3" charset="0"/>
            </a:endParaRPr>
          </a:p>
          <a:p>
            <a:pPr lvl="1" eaLnBrk="1" hangingPunct="1">
              <a:lnSpc>
                <a:spcPct val="95000"/>
              </a:lnSpc>
            </a:pPr>
            <a:r>
              <a:rPr lang="en-US" sz="2400" dirty="0">
                <a:latin typeface="Arial" charset="0"/>
                <a:ea typeface="ヒラギノ角ゴ Pro W3" charset="0"/>
              </a:rPr>
              <a:t>F</a:t>
            </a:r>
            <a:r>
              <a:rPr lang="en-US" sz="2400" dirty="0" smtClean="0">
                <a:latin typeface="Arial" charset="0"/>
                <a:ea typeface="ヒラギノ角ゴ Pro W3" charset="0"/>
              </a:rPr>
              <a:t>lower when night &gt; </a:t>
            </a:r>
            <a:r>
              <a:rPr lang="en-US" sz="2400" dirty="0" smtClean="0">
                <a:latin typeface="Arial" charset="0"/>
                <a:ea typeface="ヒラギノ角ゴ Pro W3" charset="0"/>
              </a:rPr>
              <a:t>day</a:t>
            </a:r>
            <a:endParaRPr lang="en-US" sz="2400" dirty="0" smtClean="0">
              <a:latin typeface="Arial" charset="0"/>
              <a:ea typeface="ヒラギノ角ゴ Pro W3" charset="0"/>
            </a:endParaRPr>
          </a:p>
          <a:p>
            <a:pPr eaLnBrk="1" hangingPunct="1">
              <a:lnSpc>
                <a:spcPct val="95000"/>
              </a:lnSpc>
            </a:pPr>
            <a:r>
              <a:rPr lang="en-US" sz="2400" b="1" dirty="0" smtClean="0">
                <a:latin typeface="Arial" charset="0"/>
                <a:ea typeface="ヒラギノ角ゴ Pro W3" charset="0"/>
              </a:rPr>
              <a:t>Long</a:t>
            </a:r>
            <a:r>
              <a:rPr lang="en-US" sz="2400" b="1" dirty="0">
                <a:latin typeface="Arial" charset="0"/>
                <a:ea typeface="ヒラギノ角ゴ Pro W3" charset="0"/>
              </a:rPr>
              <a:t>-day </a:t>
            </a:r>
            <a:endParaRPr lang="en-US" sz="2400" b="1" dirty="0" smtClean="0">
              <a:latin typeface="Arial" charset="0"/>
              <a:ea typeface="ヒラギノ角ゴ Pro W3" charset="0"/>
            </a:endParaRPr>
          </a:p>
          <a:p>
            <a:pPr lvl="1">
              <a:lnSpc>
                <a:spcPct val="95000"/>
              </a:lnSpc>
            </a:pPr>
            <a:r>
              <a:rPr lang="en-US" sz="2400" dirty="0" smtClean="0">
                <a:latin typeface="Arial" charset="0"/>
                <a:ea typeface="ヒラギノ角ゴ Pro W3" charset="0"/>
              </a:rPr>
              <a:t>Flower when night &lt; </a:t>
            </a:r>
            <a:r>
              <a:rPr lang="en-US" sz="2400" dirty="0" smtClean="0">
                <a:latin typeface="Arial" charset="0"/>
                <a:ea typeface="ヒラギノ角ゴ Pro W3" charset="0"/>
              </a:rPr>
              <a:t>day</a:t>
            </a:r>
            <a:endParaRPr lang="en-US" sz="2400" dirty="0" smtClean="0">
              <a:latin typeface="Arial" charset="0"/>
              <a:ea typeface="ヒラギノ角ゴ Pro W3" charset="0"/>
            </a:endParaRPr>
          </a:p>
          <a:p>
            <a:pPr eaLnBrk="1" hangingPunct="1">
              <a:lnSpc>
                <a:spcPct val="95000"/>
              </a:lnSpc>
            </a:pPr>
            <a:r>
              <a:rPr lang="en-US" sz="2400" b="1" dirty="0">
                <a:latin typeface="Arial" charset="0"/>
                <a:ea typeface="ヒラギノ角ゴ Pro W3" charset="0"/>
              </a:rPr>
              <a:t>D</a:t>
            </a:r>
            <a:r>
              <a:rPr lang="en-US" sz="2400" b="1" dirty="0" smtClean="0">
                <a:latin typeface="Arial" charset="0"/>
                <a:ea typeface="ヒラギノ角ゴ Pro W3" charset="0"/>
              </a:rPr>
              <a:t>ay</a:t>
            </a:r>
            <a:r>
              <a:rPr lang="en-US" sz="2400" b="1" dirty="0">
                <a:latin typeface="Arial" charset="0"/>
                <a:ea typeface="ヒラギノ角ゴ Pro W3" charset="0"/>
              </a:rPr>
              <a:t>-neutral </a:t>
            </a:r>
            <a:endParaRPr lang="en-US" sz="2400" b="1" dirty="0" smtClean="0">
              <a:latin typeface="Arial" charset="0"/>
              <a:ea typeface="ヒラギノ角ゴ Pro W3" charset="0"/>
            </a:endParaRPr>
          </a:p>
          <a:p>
            <a:pPr lvl="1">
              <a:lnSpc>
                <a:spcPct val="95000"/>
              </a:lnSpc>
            </a:pPr>
            <a:r>
              <a:rPr lang="en-US" sz="2400" dirty="0" smtClean="0">
                <a:latin typeface="Arial" charset="0"/>
                <a:ea typeface="ヒラギノ角ゴ Pro W3" charset="0"/>
              </a:rPr>
              <a:t>Flowering controlled </a:t>
            </a:r>
            <a:r>
              <a:rPr lang="en-US" sz="2400" dirty="0">
                <a:latin typeface="Arial" charset="0"/>
                <a:ea typeface="ヒラギノ角ゴ Pro W3" charset="0"/>
              </a:rPr>
              <a:t>by plant maturity, not photoperiod</a:t>
            </a:r>
          </a:p>
          <a:p>
            <a:pPr eaLnBrk="1" hangingPunct="1"/>
            <a:endParaRPr lang="en-US" sz="3200" dirty="0">
              <a:latin typeface="Arial" charset="0"/>
              <a:ea typeface="ヒラギノ角ゴ Pro W3" charset="0"/>
            </a:endParaRPr>
          </a:p>
        </p:txBody>
      </p:sp>
      <p:grpSp>
        <p:nvGrpSpPr>
          <p:cNvPr id="109572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09574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7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10957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000"/>
          <a:stretch/>
        </p:blipFill>
        <p:spPr>
          <a:xfrm>
            <a:off x="5105400" y="1752600"/>
            <a:ext cx="3962400" cy="446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81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1823</TotalTime>
  <Words>125</Words>
  <Application>Microsoft Macintosh PowerPoint</Application>
  <PresentationFormat>On-screen Show (4:3)</PresentationFormat>
  <Paragraphs>33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Times New Roman</vt:lpstr>
      <vt:lpstr>Wingdings</vt:lpstr>
      <vt:lpstr>ヒラギノ角ゴ Pro W3</vt:lpstr>
      <vt:lpstr>Arial</vt:lpstr>
      <vt:lpstr>Office Theme</vt:lpstr>
      <vt:lpstr>Behaviors Governed by circadian &amp; Circannual rhythm</vt:lpstr>
      <vt:lpstr>Circadian Rhythm</vt:lpstr>
      <vt:lpstr>Suprachiasmatic Nucleus (SCN)</vt:lpstr>
      <vt:lpstr>Deviation From 24-Hour Clock</vt:lpstr>
      <vt:lpstr>Photoreceptors in Plants</vt:lpstr>
      <vt:lpstr>Plant Response to Seasons</vt:lpstr>
    </vt:vector>
  </TitlesOfParts>
  <Company>Jerome Burg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Burg</dc:creator>
  <cp:lastModifiedBy>Chris Ouellette</cp:lastModifiedBy>
  <cp:revision>83</cp:revision>
  <cp:lastPrinted>2017-08-30T18:23:13Z</cp:lastPrinted>
  <dcterms:created xsi:type="dcterms:W3CDTF">2010-08-06T18:35:02Z</dcterms:created>
  <dcterms:modified xsi:type="dcterms:W3CDTF">2017-08-30T18:23:17Z</dcterms:modified>
</cp:coreProperties>
</file>